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57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0" r:id="rId16"/>
    <p:sldId id="259" r:id="rId17"/>
    <p:sldId id="285" r:id="rId18"/>
    <p:sldId id="286" r:id="rId19"/>
    <p:sldId id="287" r:id="rId20"/>
    <p:sldId id="288" r:id="rId21"/>
    <p:sldId id="260" r:id="rId22"/>
    <p:sldId id="262" r:id="rId23"/>
    <p:sldId id="272" r:id="rId24"/>
    <p:sldId id="265" r:id="rId25"/>
    <p:sldId id="274" r:id="rId26"/>
    <p:sldId id="271" r:id="rId27"/>
    <p:sldId id="266" r:id="rId28"/>
    <p:sldId id="267" r:id="rId29"/>
    <p:sldId id="26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DA9C630-85F5-4A62-BA6F-5A751C73EC81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911D25-EE7B-4143-AB5E-FE05FF1A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Modern World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7056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Roman Roads: </a:t>
            </a:r>
            <a:b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</a:t>
            </a:r>
            <a:r>
              <a:rPr lang="en-US" sz="44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Appian Way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screen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805238" cy="484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6705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Empire in Crisis: 3c</a:t>
            </a:r>
          </a:p>
        </p:txBody>
      </p:sp>
      <p:pic>
        <p:nvPicPr>
          <p:cNvPr id="13315" name="Picture 3" descr="The Roman Empire in Crisis, c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553200" cy="561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67056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Diocletian Splits the Empire in Two: </a:t>
            </a:r>
            <a:r>
              <a:rPr lang="en-US" sz="40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294 CE</a:t>
            </a:r>
          </a:p>
        </p:txBody>
      </p:sp>
      <p:pic>
        <p:nvPicPr>
          <p:cNvPr id="14339" name="Picture 3" descr="map-division of Roman Empire-4c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629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67056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Barbarian Invasions: 4c-5c</a:t>
            </a:r>
          </a:p>
        </p:txBody>
      </p:sp>
      <p:pic>
        <p:nvPicPr>
          <p:cNvPr id="15363" name="Picture 3" descr="map-Germanic Invasions of Rome-4c-5c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908800" cy="543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7010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Europe in the 6</a:t>
            </a:r>
            <a:r>
              <a:rPr lang="en-US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th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Century</a:t>
            </a:r>
          </a:p>
        </p:txBody>
      </p:sp>
      <p:pic>
        <p:nvPicPr>
          <p:cNvPr id="16387" name="Picture 3" descr="Peoples and Kingdoms of the Roman World c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96200" cy="53340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udenthandouts.com/photo_gallery/Maps/MiddleAge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1950"/>
            <a:ext cx="8750300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48347"/>
            <a:ext cx="4648199" cy="43810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social/political system of the Middle Ages where nobles offer protection in exchange for services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Raids by Vikings (north), Muslims (south), and Magyars (east) created an increased need for local defense</a:t>
            </a:r>
            <a:endParaRPr lang="en-US" sz="1800" dirty="0"/>
          </a:p>
          <a:p>
            <a:pPr lvl="1">
              <a:buFont typeface="Wingdings" pitchFamily="2" charset="2"/>
              <a:buChar char="§"/>
            </a:pPr>
            <a:r>
              <a:rPr lang="en-US" sz="1800" i="1" dirty="0" smtClean="0"/>
              <a:t>Noble</a:t>
            </a:r>
            <a:r>
              <a:rPr lang="en-US" sz="1800" dirty="0" smtClean="0"/>
              <a:t>: member of land-owning family (head of family: “Lord”)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i="1" dirty="0" smtClean="0"/>
              <a:t>Vassal</a:t>
            </a:r>
            <a:r>
              <a:rPr lang="en-US" sz="1800" dirty="0" smtClean="0"/>
              <a:t>: man who served lord in a military capacity for land &amp; favors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i="1" dirty="0" smtClean="0"/>
              <a:t>Knights</a:t>
            </a:r>
            <a:r>
              <a:rPr lang="en-US" sz="1600" dirty="0" smtClean="0"/>
              <a:t>: heavily armored cavalry</a:t>
            </a:r>
          </a:p>
          <a:p>
            <a:r>
              <a:rPr lang="en-US" sz="2000" dirty="0" smtClean="0"/>
              <a:t>Medieval authority: complicated series of alliances between kings, nobles, warriors (see </a:t>
            </a:r>
            <a:r>
              <a:rPr lang="en-US" sz="2000" i="1" dirty="0" smtClean="0"/>
              <a:t>Magna Carta</a:t>
            </a:r>
            <a:r>
              <a:rPr lang="en-US" sz="20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Feudalism</a:t>
            </a:r>
            <a:endParaRPr lang="en-US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1" y="635240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Many vassals served their lords through military service</a:t>
            </a:r>
            <a:endParaRPr lang="en-US" sz="1200" i="1" dirty="0"/>
          </a:p>
        </p:txBody>
      </p:sp>
      <p:pic>
        <p:nvPicPr>
          <p:cNvPr id="3078" name="Picture 6" descr="http://teachers.saschina.org/rderozario/files/2010/01/knight-joust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2674100" cy="4015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3"/>
          <p:cNvSpPr txBox="1">
            <a:spLocks noChangeArrowheads="1"/>
          </p:cNvSpPr>
          <p:nvPr/>
        </p:nvSpPr>
        <p:spPr bwMode="auto">
          <a:xfrm>
            <a:off x="3048000" y="0"/>
            <a:ext cx="322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/>
              <a:t>Life in the Middle Ages</a:t>
            </a:r>
          </a:p>
        </p:txBody>
      </p:sp>
      <p:grpSp>
        <p:nvGrpSpPr>
          <p:cNvPr id="47126" name="Group 22"/>
          <p:cNvGrpSpPr>
            <a:grpSpLocks/>
          </p:cNvGrpSpPr>
          <p:nvPr/>
        </p:nvGrpSpPr>
        <p:grpSpPr bwMode="auto">
          <a:xfrm>
            <a:off x="609600" y="571500"/>
            <a:ext cx="7848600" cy="6286500"/>
            <a:chOff x="1248" y="240"/>
            <a:chExt cx="4176" cy="3600"/>
          </a:xfrm>
        </p:grpSpPr>
        <p:sp>
          <p:nvSpPr>
            <p:cNvPr id="20499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/>
              <a:r>
                <a:rPr lang="en-US" altLang="en-US" sz="2400"/>
                <a:t> K</a:t>
              </a:r>
              <a:r>
                <a:rPr lang="en-US" altLang="en-US" sz="2000"/>
                <a:t>ing</a:t>
              </a:r>
            </a:p>
          </p:txBody>
        </p:sp>
        <p:sp>
          <p:nvSpPr>
            <p:cNvPr id="20500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/>
              <a:endParaRPr lang="en-US" altLang="en-US" sz="1600"/>
            </a:p>
            <a:p>
              <a:pPr eaLnBrk="1" hangingPunct="1"/>
              <a:r>
                <a:rPr lang="en-US" altLang="en-US" sz="2400"/>
                <a:t>Lords</a:t>
              </a:r>
            </a:p>
            <a:p>
              <a:pPr eaLnBrk="1" hangingPunct="1"/>
              <a:r>
                <a:rPr lang="en-US" altLang="en-US" sz="2400"/>
                <a:t>(Vassals)</a:t>
              </a:r>
            </a:p>
          </p:txBody>
        </p:sp>
        <p:sp>
          <p:nvSpPr>
            <p:cNvPr id="20501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400"/>
                <a:t>Knights</a:t>
              </a:r>
            </a:p>
            <a:p>
              <a:pPr eaLnBrk="1" hangingPunct="1"/>
              <a:r>
                <a:rPr lang="en-US" altLang="en-US" sz="2400"/>
                <a:t>(Vassals)</a:t>
              </a:r>
            </a:p>
          </p:txBody>
        </p:sp>
        <p:sp>
          <p:nvSpPr>
            <p:cNvPr id="20502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00"/>
                  </a:solidFill>
                  <a:latin typeface="Garamond" panose="02020404030301010803" pitchFamily="18" charset="0"/>
                </a:defRPr>
              </a:lvl9pPr>
            </a:lstStyle>
            <a:p>
              <a:pPr algn="l" eaLnBrk="1" hangingPunct="1"/>
              <a:endParaRPr lang="en-US" altLang="en-US" sz="24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400"/>
                <a:t>   Peasants</a:t>
              </a:r>
            </a:p>
            <a:p>
              <a:pPr eaLnBrk="1" hangingPunct="1"/>
              <a:r>
                <a:rPr lang="en-US" altLang="en-US" sz="2400"/>
                <a:t>   (Serfs)</a:t>
              </a:r>
            </a:p>
          </p:txBody>
        </p:sp>
      </p:grpSp>
      <p:sp>
        <p:nvSpPr>
          <p:cNvPr id="47135" name="Text Box 31"/>
          <p:cNvSpPr txBox="1">
            <a:spLocks noChangeArrowheads="1"/>
          </p:cNvSpPr>
          <p:nvPr/>
        </p:nvSpPr>
        <p:spPr bwMode="auto">
          <a:xfrm rot="-3103586">
            <a:off x="2126456" y="2140744"/>
            <a:ext cx="1509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/>
            <a:r>
              <a:rPr lang="en-US" altLang="en-US" sz="1600"/>
              <a:t>Loyalty</a:t>
            </a:r>
            <a:r>
              <a:rPr lang="en-US" altLang="en-US" sz="1600">
                <a:solidFill>
                  <a:schemeClr val="tx1"/>
                </a:solidFill>
              </a:rPr>
              <a:t> </a:t>
            </a:r>
            <a:r>
              <a:rPr lang="en-US" altLang="en-US" sz="1600"/>
              <a:t>&amp; Military Aid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 rot="3285092">
            <a:off x="4648993" y="1062832"/>
            <a:ext cx="154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/>
            <a:r>
              <a:rPr lang="en-US" altLang="en-US" sz="1600"/>
              <a:t>Fief &amp; Peasants</a:t>
            </a:r>
          </a:p>
        </p:txBody>
      </p:sp>
      <p:cxnSp>
        <p:nvCxnSpPr>
          <p:cNvPr id="47138" name="AutoShape 34"/>
          <p:cNvCxnSpPr>
            <a:cxnSpLocks noChangeShapeType="1"/>
          </p:cNvCxnSpPr>
          <p:nvPr/>
        </p:nvCxnSpPr>
        <p:spPr bwMode="auto">
          <a:xfrm flipV="1">
            <a:off x="3352800" y="1447800"/>
            <a:ext cx="3048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5715000" y="1905000"/>
            <a:ext cx="1524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 rot="-3239050">
            <a:off x="1007268" y="4145757"/>
            <a:ext cx="152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1600"/>
              <a:t>Military Service</a:t>
            </a:r>
          </a:p>
        </p:txBody>
      </p:sp>
      <p:sp>
        <p:nvSpPr>
          <p:cNvPr id="20489" name="Rectangle 37"/>
          <p:cNvSpPr>
            <a:spLocks noChangeArrowheads="1"/>
          </p:cNvSpPr>
          <p:nvPr/>
        </p:nvSpPr>
        <p:spPr bwMode="auto">
          <a:xfrm>
            <a:off x="1676400" y="36576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V="1">
            <a:off x="2286000" y="3200400"/>
            <a:ext cx="304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 rot="3327087">
            <a:off x="5518150" y="2635250"/>
            <a:ext cx="149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1600"/>
              <a:t>Food &amp; Shelter</a:t>
            </a:r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6629400" y="3429000"/>
            <a:ext cx="2286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 rot="-3515244">
            <a:off x="-52387" y="5821363"/>
            <a:ext cx="1489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1600"/>
              <a:t>Farm Labor &amp; Rent</a:t>
            </a: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1143000" y="5029200"/>
            <a:ext cx="304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 rot="3458456">
            <a:off x="6674644" y="4221956"/>
            <a:ext cx="1557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1600"/>
              <a:t>Food, Shelter &amp; Protection</a:t>
            </a:r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>
            <a:off x="7696200" y="5105400"/>
            <a:ext cx="304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Text Box 45"/>
          <p:cNvSpPr txBox="1">
            <a:spLocks noChangeArrowheads="1"/>
          </p:cNvSpPr>
          <p:nvPr/>
        </p:nvSpPr>
        <p:spPr bwMode="auto">
          <a:xfrm>
            <a:off x="434975" y="511175"/>
            <a:ext cx="1935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1800"/>
              <a:t>Manoralism =</a:t>
            </a:r>
          </a:p>
          <a:p>
            <a:pPr eaLnBrk="1" hangingPunct="1"/>
            <a:r>
              <a:rPr lang="en-US" altLang="en-US" sz="1800"/>
              <a:t>Economic System</a:t>
            </a:r>
          </a:p>
        </p:txBody>
      </p:sp>
      <p:sp>
        <p:nvSpPr>
          <p:cNvPr id="20498" name="Text Box 46"/>
          <p:cNvSpPr txBox="1">
            <a:spLocks noChangeArrowheads="1"/>
          </p:cNvSpPr>
          <p:nvPr/>
        </p:nvSpPr>
        <p:spPr bwMode="auto">
          <a:xfrm>
            <a:off x="6553200" y="609600"/>
            <a:ext cx="173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1800"/>
              <a:t>Feudalism =</a:t>
            </a:r>
          </a:p>
          <a:p>
            <a:pPr eaLnBrk="1" hangingPunct="1"/>
            <a:r>
              <a:rPr lang="en-US" altLang="en-US" sz="1800"/>
              <a:t>Political System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6" grpId="0"/>
      <p:bldP spid="47140" grpId="0"/>
      <p:bldP spid="471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eudalism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629400" cy="5086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3152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 Medieval Castle in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Carcassonne, France</a:t>
            </a:r>
          </a:p>
        </p:txBody>
      </p:sp>
      <p:pic>
        <p:nvPicPr>
          <p:cNvPr id="70659" name="Picture 3" descr="Carcassonn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/>
          <a:stretch>
            <a:fillRect/>
          </a:stretch>
        </p:blipFill>
        <p:spPr bwMode="auto">
          <a:xfrm>
            <a:off x="838200" y="990600"/>
            <a:ext cx="7391400" cy="542925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844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0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impact of the Middle Ages on the people of Europe. </a:t>
            </a:r>
          </a:p>
          <a:p>
            <a:r>
              <a:rPr lang="en-US" dirty="0" smtClean="0"/>
              <a:t>Describe how Feudalism helped create a stable society.</a:t>
            </a:r>
          </a:p>
          <a:p>
            <a:r>
              <a:rPr lang="en-US" dirty="0" smtClean="0"/>
              <a:t>Explain the impact of the Black Death.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315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8A4A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Parts of a Medieval Castle</a:t>
            </a:r>
          </a:p>
        </p:txBody>
      </p:sp>
      <p:pic>
        <p:nvPicPr>
          <p:cNvPr id="23555" name="Picture 3" descr="parts of a castle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910513" cy="5189538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93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1" y="2248347"/>
            <a:ext cx="4648199" cy="46096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Eastern Roman Empire Survived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Centered in Constantinople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Linked Europe, Asia, Middle East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Largest medieval European city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Thrived under rule of </a:t>
            </a:r>
            <a:r>
              <a:rPr lang="en-US" sz="1800" i="1" dirty="0" smtClean="0"/>
              <a:t>Justinian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Threatened by Islamic armies &amp; invaders, Empire lost outer lands</a:t>
            </a:r>
          </a:p>
          <a:p>
            <a:r>
              <a:rPr lang="en-US" sz="1800" i="1" dirty="0" smtClean="0"/>
              <a:t>Byzantine Empire </a:t>
            </a:r>
            <a:r>
              <a:rPr lang="en-US" sz="1800" dirty="0" smtClean="0"/>
              <a:t>would rule Balkans  (Greece) and Asia Minor for 800 years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Christian church becomes known as the Eastern Orthodox Church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Schism with Rome over popes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Ruled by powerful emperors who had absolute control in Empire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Byzantine Empire</a:t>
            </a:r>
            <a:endParaRPr lang="en-US" sz="4000" dirty="0"/>
          </a:p>
        </p:txBody>
      </p:sp>
      <p:pic>
        <p:nvPicPr>
          <p:cNvPr id="1028" name="Picture 4" descr="http://www.mynetbizz.com/pages/istanbul/emperor-justin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33375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275" y="60153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Mosaic of Justinian, emperor of Eastern Roman Empire from 527-565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287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248347"/>
            <a:ext cx="4648199" cy="42286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series of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holy wars between Christians &amp; Muslims over control of The Holy Land (Palestine)</a:t>
            </a:r>
          </a:p>
          <a:p>
            <a:r>
              <a:rPr lang="en-US" sz="2000" dirty="0" smtClean="0"/>
              <a:t>Kingdoms across Europe sent knights to  fight at Popes’ requests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First Crusade successful in gaining Jerusalem, surrounding territories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Second Crusade was a total failure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Christians eventually pushed out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Third Crusade led to settlement granting free access to Jerusalem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Fourth Crusade turned into a fight over control of Constantinople</a:t>
            </a:r>
            <a:endParaRPr lang="en-US" sz="2000" dirty="0" smtClean="0"/>
          </a:p>
          <a:p>
            <a:pPr lvl="1"/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i="1" dirty="0" smtClean="0"/>
              <a:t>Crusades</a:t>
            </a:r>
            <a:endParaRPr lang="en-US" sz="4000" i="1" dirty="0"/>
          </a:p>
        </p:txBody>
      </p:sp>
      <p:pic>
        <p:nvPicPr>
          <p:cNvPr id="3074" name="Picture 2" descr="http://www.newsrealblog.com/wp-content/uploads/2011/03/The_Crusades_Wallpap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73" y="2667000"/>
            <a:ext cx="3672344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5481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Armies across Europe united in an attempt to claim the Holy Land from Muslim control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287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islamproject.org/images/crusades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1075"/>
            <a:ext cx="862373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1" y="2248347"/>
            <a:ext cx="4648199" cy="46096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about the people who weren’t kings, lords, vassals, or knights?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Most people were the lowest class known as peasants, many of whom worked the land as farmers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Provided food for upper classes in exchange for protection &amp; order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Most land was divided into large tracts called manors owned by lords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i="1" dirty="0" smtClean="0"/>
              <a:t>Serf</a:t>
            </a:r>
            <a:r>
              <a:rPr lang="en-US" sz="1600" dirty="0" smtClean="0"/>
              <a:t>: a peasant who became legally obligated to work on Lord’s manor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Serf had to share harvest, work the lord’s land, pay many other fees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Lord’s duty to protect his serfs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Feudalism, part II</a:t>
            </a:r>
            <a:endParaRPr lang="en-US" sz="4000" dirty="0"/>
          </a:p>
        </p:txBody>
      </p:sp>
      <p:pic>
        <p:nvPicPr>
          <p:cNvPr id="4098" name="Picture 2" descr="http://www.ucalgary.ca/applied_history/tutor/imagemid/ma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746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STOP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</a:t>
            </a:r>
            <a:r>
              <a:rPr lang="en-US" dirty="0">
                <a:solidFill>
                  <a:schemeClr val="accent1"/>
                </a:solidFill>
              </a:rPr>
              <a:t>did feudalism create a </a:t>
            </a:r>
            <a:r>
              <a:rPr lang="en-US" b="1" dirty="0">
                <a:solidFill>
                  <a:schemeClr val="accent1"/>
                </a:solidFill>
              </a:rPr>
              <a:t>stable</a:t>
            </a:r>
            <a:r>
              <a:rPr lang="en-US" dirty="0">
                <a:solidFill>
                  <a:schemeClr val="accent1"/>
                </a:solidFill>
              </a:rPr>
              <a:t> society?</a:t>
            </a:r>
          </a:p>
          <a:p>
            <a:pPr lvl="1"/>
            <a:r>
              <a:rPr lang="en-US" dirty="0" smtClean="0"/>
              <a:t>List 2 ways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48347"/>
            <a:ext cx="4648199" cy="46096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Revival of European trade in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caused cities to grow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Venice, Italy emerged as the trade center of Mediterranean Sea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Wool of Flanders (north coast of France) fueled northern trade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Money economy replaced bartering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i="1" dirty="0" smtClean="0"/>
              <a:t>Commercial capitalism</a:t>
            </a:r>
            <a:r>
              <a:rPr lang="en-US" sz="1800" dirty="0" smtClean="0"/>
              <a:t>: investing in trade for the purpose of profit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Townspeople paid lords for special rights (buy/sell property)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Walls built around cities for defense</a:t>
            </a:r>
            <a:endParaRPr lang="en-US" sz="1600" dirty="0"/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Most medieval cities were smaller in pop. than Lawrence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Life in the Medieval Cities</a:t>
            </a:r>
            <a:endParaRPr lang="en-US" sz="4000" dirty="0"/>
          </a:p>
        </p:txBody>
      </p:sp>
      <p:pic>
        <p:nvPicPr>
          <p:cNvPr id="5126" name="Picture 6" descr="The Night Watchman, tour guide Hans-Georg Baumgartner, brings the German town of Rothenburg ob der Tauber to life. Baumgartner gives tourists a taste of what life was like centuries ago in the medieval walled town, while carrying a hellebarde, a long, hooked spear that watchman used for protection while making their nightly roun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78946"/>
            <a:ext cx="3663575" cy="263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42105" y="5562600"/>
            <a:ext cx="319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Medieval neighborhood of </a:t>
            </a:r>
            <a:r>
              <a:rPr lang="en-US" sz="1200" i="1" dirty="0" err="1" smtClean="0"/>
              <a:t>Rothenburg</a:t>
            </a:r>
            <a:r>
              <a:rPr lang="en-US" sz="1200" i="1" dirty="0" smtClean="0"/>
              <a:t>, Germany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4447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1" y="2248347"/>
            <a:ext cx="4648199" cy="42286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Catholic Church contained number of offices, appointed by nobles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Meant bishops, abbots, etc. were often vassals, obligated to nobility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Duties more political than spiritual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Church officials not free to run church as they like in feudal system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i="1" dirty="0" smtClean="0"/>
              <a:t>Pope Gregory I </a:t>
            </a:r>
            <a:r>
              <a:rPr lang="en-US" sz="1600" dirty="0" smtClean="0"/>
              <a:t>vs. Henry IV </a:t>
            </a:r>
          </a:p>
          <a:p>
            <a:r>
              <a:rPr lang="en-US" sz="2000" dirty="0" smtClean="0"/>
              <a:t>Popes gained more political power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As “Gods vicar on Earth,” Popes claimed authority over kings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Used the </a:t>
            </a:r>
            <a:r>
              <a:rPr lang="en-US" sz="1800" i="1" dirty="0" smtClean="0"/>
              <a:t>Inquisition</a:t>
            </a:r>
            <a:r>
              <a:rPr lang="en-US" sz="1800" dirty="0" smtClean="0"/>
              <a:t> to enforce decrees, fight heresy in church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Power of the Pope</a:t>
            </a:r>
            <a:endParaRPr lang="en-US" sz="4000" dirty="0"/>
          </a:p>
        </p:txBody>
      </p:sp>
      <p:pic>
        <p:nvPicPr>
          <p:cNvPr id="6" name="Picture 2" descr="http://www.architecture.com/HowWeBuiltBritain/Images/Medieval/medievalCathedralEly/Ely%20-%20interior_530x6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5350"/>
            <a:ext cx="3190163" cy="415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400800"/>
            <a:ext cx="319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Interior of Ely Cathedral, completed 1375AD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287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48347"/>
            <a:ext cx="4648199" cy="46096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1348-1351: Most devastating natural disaster in European history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Cause unknown (at the time), aka Bubonic Plague killed over 30 mil.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Plagues often seen as God’s wrath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Public turned to Church for answers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Death seemed to follow trade routes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Italian merchants carried it from Black Sea, spread across Europe</a:t>
            </a:r>
          </a:p>
          <a:p>
            <a:r>
              <a:rPr lang="en-US" sz="2000" dirty="0" smtClean="0"/>
              <a:t>Plague had wide-ranging impacts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Created wave of anti-Semitism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Loss of population led to high demand for labor, low food prices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Peasants had more economic power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i="1" dirty="0" smtClean="0"/>
              <a:t>Black Death</a:t>
            </a:r>
            <a:endParaRPr lang="en-US" sz="4000" i="1" dirty="0"/>
          </a:p>
        </p:txBody>
      </p:sp>
      <p:pic>
        <p:nvPicPr>
          <p:cNvPr id="6146" name="Picture 2" descr="http://blog.vcu.edu/jmlucas/Doktorschnabel_43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57" y="2209800"/>
            <a:ext cx="3246143" cy="39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6172200"/>
            <a:ext cx="319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Physician’s uniform designed to prevent contracting the Bubonic Plague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287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1" y="2248347"/>
            <a:ext cx="4648199" cy="42286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European kings challenge papal claims to supreme authority</a:t>
            </a:r>
          </a:p>
          <a:p>
            <a:pPr lvl="1"/>
            <a:r>
              <a:rPr lang="en-US" sz="1800" i="1" dirty="0" smtClean="0"/>
              <a:t>King Philip IV </a:t>
            </a:r>
            <a:r>
              <a:rPr lang="en-US" sz="1800" dirty="0" smtClean="0"/>
              <a:t>of France defied pope, tried to tax French clergy</a:t>
            </a:r>
          </a:p>
          <a:p>
            <a:pPr lvl="1"/>
            <a:r>
              <a:rPr lang="en-US" sz="1800" dirty="0" smtClean="0"/>
              <a:t>When pope died, Philip “elected” new French pope under his rule</a:t>
            </a:r>
          </a:p>
          <a:p>
            <a:pPr lvl="2"/>
            <a:r>
              <a:rPr lang="en-US" sz="1600" dirty="0" smtClean="0"/>
              <a:t>“Avignon” popes unpopular</a:t>
            </a:r>
          </a:p>
          <a:p>
            <a:pPr lvl="2"/>
            <a:r>
              <a:rPr lang="en-US" sz="1600" dirty="0" smtClean="0"/>
              <a:t>Pope eventually returned to Italy</a:t>
            </a:r>
          </a:p>
          <a:p>
            <a:pPr lvl="2"/>
            <a:r>
              <a:rPr lang="en-US" sz="1600" dirty="0" smtClean="0"/>
              <a:t>Italians reject French Pope, elected one of their own</a:t>
            </a:r>
          </a:p>
          <a:p>
            <a:pPr lvl="1"/>
            <a:r>
              <a:rPr lang="en-US" sz="1800" i="1" dirty="0" smtClean="0"/>
              <a:t>The Great Schism</a:t>
            </a:r>
            <a:r>
              <a:rPr lang="en-US" sz="1800" dirty="0" smtClean="0"/>
              <a:t>: Catholic Church had </a:t>
            </a:r>
            <a:r>
              <a:rPr lang="en-US" sz="1800" u="sng" dirty="0" smtClean="0"/>
              <a:t>two</a:t>
            </a:r>
            <a:r>
              <a:rPr lang="en-US" sz="1800" dirty="0" smtClean="0"/>
              <a:t> supreme leaders, each excommunicating the other</a:t>
            </a:r>
          </a:p>
          <a:p>
            <a:pPr lvl="2"/>
            <a:r>
              <a:rPr lang="en-US" sz="1600" dirty="0" smtClean="0"/>
              <a:t>Hurt authority, credibility of popes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Decline in Church Power</a:t>
            </a:r>
            <a:endParaRPr lang="en-US" sz="4000" dirty="0"/>
          </a:p>
        </p:txBody>
      </p:sp>
      <p:pic>
        <p:nvPicPr>
          <p:cNvPr id="7170" name="Picture 2" descr="http://1.bp.blogspot.com/_mCRJiHzSkv0/SZI5xVT7xhI/AAAAAAAAAJ4/FtfcCyP--kI/s400/popeF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3810000" cy="2724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87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48347"/>
            <a:ext cx="4648199" cy="42286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1000-year period of history between the end of the Roman Empire and the Renaissance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Usually refers to Europe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Approx. 500-1500 CE</a:t>
            </a:r>
          </a:p>
          <a:p>
            <a:r>
              <a:rPr lang="en-US" sz="2000" dirty="0" smtClean="0"/>
              <a:t>An era notable for its consistency, “medieval” Europe was very stable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What can cause dramatic changes in the way people live together?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What can cause the way people live together to remain consistent</a:t>
            </a:r>
            <a:r>
              <a:rPr lang="en-US" sz="1800" dirty="0" smtClean="0"/>
              <a:t>?</a:t>
            </a:r>
            <a:endParaRPr lang="en-US" sz="2000" dirty="0" smtClean="0"/>
          </a:p>
          <a:p>
            <a:r>
              <a:rPr lang="en-US" sz="2000" dirty="0" smtClean="0"/>
              <a:t>What things do we know or associate with the Middle Ages?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were the “Middle Ages?”</a:t>
            </a:r>
            <a:endParaRPr lang="en-US" sz="4000" dirty="0"/>
          </a:p>
        </p:txBody>
      </p:sp>
      <p:pic>
        <p:nvPicPr>
          <p:cNvPr id="2050" name="Picture 2" descr="Medieval castl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6400" y="2152073"/>
            <a:ext cx="3124200" cy="429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48347"/>
            <a:ext cx="4648199" cy="46096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1337-1453: France and England battled over territory, pride</a:t>
            </a:r>
          </a:p>
          <a:p>
            <a:pPr lvl="1"/>
            <a:r>
              <a:rPr lang="en-US" sz="1800" dirty="0" smtClean="0"/>
              <a:t>Began as a battle of knights, turned into brutal battle of peasant soldiers</a:t>
            </a:r>
          </a:p>
          <a:p>
            <a:pPr lvl="1"/>
            <a:r>
              <a:rPr lang="en-US" sz="1800" dirty="0" smtClean="0"/>
              <a:t>England won battles, could never conquer all of France</a:t>
            </a:r>
          </a:p>
          <a:p>
            <a:pPr lvl="2"/>
            <a:r>
              <a:rPr lang="en-US" sz="1600" dirty="0" smtClean="0"/>
              <a:t>17-year-old French peasant, </a:t>
            </a:r>
            <a:r>
              <a:rPr lang="en-US" sz="1600" i="1" dirty="0" smtClean="0"/>
              <a:t>Joan of Arc</a:t>
            </a:r>
            <a:r>
              <a:rPr lang="en-US" sz="1600" dirty="0" smtClean="0"/>
              <a:t>, inspired new king, armies to victory with her spiritual visions</a:t>
            </a:r>
          </a:p>
          <a:p>
            <a:pPr lvl="2"/>
            <a:r>
              <a:rPr lang="en-US" sz="1600" dirty="0" smtClean="0"/>
              <a:t>Joan captured, executed as heretic</a:t>
            </a:r>
          </a:p>
          <a:p>
            <a:r>
              <a:rPr lang="en-US" sz="2000" dirty="0" smtClean="0"/>
              <a:t>Political Recovery in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</a:t>
            </a:r>
          </a:p>
          <a:p>
            <a:pPr lvl="1"/>
            <a:r>
              <a:rPr lang="en-US" sz="1800" dirty="0" smtClean="0"/>
              <a:t>New monarchies established</a:t>
            </a:r>
          </a:p>
          <a:p>
            <a:pPr lvl="2"/>
            <a:r>
              <a:rPr lang="en-US" sz="1600" dirty="0" smtClean="0"/>
              <a:t>France, England, Spain stronger</a:t>
            </a:r>
          </a:p>
          <a:p>
            <a:pPr lvl="2"/>
            <a:r>
              <a:rPr lang="en-US" sz="1600" dirty="0" smtClean="0"/>
              <a:t>Holy Roman Empire fails to unite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i="1" dirty="0" smtClean="0"/>
              <a:t>Hundred Years War</a:t>
            </a:r>
            <a:endParaRPr lang="en-US" sz="4000" i="1" dirty="0"/>
          </a:p>
        </p:txBody>
      </p:sp>
      <p:pic>
        <p:nvPicPr>
          <p:cNvPr id="8194" name="Picture 2" descr="http://schools-wikipedia.org/images/6/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857500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6276201"/>
            <a:ext cx="319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Painting of Joan of Arc at Battle of Orleans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287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1" y="2248347"/>
            <a:ext cx="4648199" cy="42286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once-powerful Roman Empire became unable to defend land from invaders (Visigoths, Huns, Vandals)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Germanic groups moved in, created smaller kingdoms across Europe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Franks, Angles, Ostrogoths, etc.</a:t>
            </a:r>
          </a:p>
          <a:p>
            <a:r>
              <a:rPr lang="en-US" sz="2000" dirty="0" smtClean="0"/>
              <a:t>Christianity had been the official religion of the late Roman Empire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Church officials organized into administrative hierarchies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Priest, bishop, archbishop…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Eventually led to title of </a:t>
            </a:r>
            <a:r>
              <a:rPr lang="en-US" sz="1800" i="1" dirty="0" smtClean="0"/>
              <a:t>pope</a:t>
            </a:r>
            <a:r>
              <a:rPr lang="en-US" sz="1800" dirty="0" smtClean="0"/>
              <a:t> and new name: </a:t>
            </a:r>
            <a:r>
              <a:rPr lang="en-US" sz="1800" i="1" dirty="0" smtClean="0"/>
              <a:t>Roman Catholic Church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Transforming the Roman World</a:t>
            </a:r>
            <a:endParaRPr lang="en-US" sz="4000" dirty="0"/>
          </a:p>
        </p:txBody>
      </p:sp>
      <p:pic>
        <p:nvPicPr>
          <p:cNvPr id="1030" name="Picture 6" descr="http://faculty.cua.edu/pennington/religion402/topic%20one%20early%20church/lectureone/RomansBarbarians/LudovisiSarcophagusDet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9" y="2212109"/>
            <a:ext cx="2585581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261098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Detail of sculpture depicting the Visigoth invasion of Rome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287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67056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Greatest Extent of the Roman Empire – 14 CE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086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6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6705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Legacy of Rome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981200" y="1219200"/>
            <a:ext cx="62484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0838" indent="-350838" algn="l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Republic Government</a:t>
            </a:r>
          </a:p>
          <a:p>
            <a:pPr marL="350838" indent="-350838" algn="l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Roman Law</a:t>
            </a:r>
          </a:p>
          <a:p>
            <a:pPr marL="350838" indent="-350838" algn="l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Latin Language</a:t>
            </a:r>
          </a:p>
          <a:p>
            <a:pPr marL="350838" indent="-350838" algn="l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Roman Catholic Church</a:t>
            </a:r>
          </a:p>
          <a:p>
            <a:pPr marL="350838" indent="-350838" algn="l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City Planning</a:t>
            </a:r>
          </a:p>
          <a:p>
            <a:pPr marL="350838" indent="-350838" algn="l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Romanesque Architectural Style</a:t>
            </a:r>
          </a:p>
          <a:p>
            <a:pPr marL="350838" indent="-350838" algn="l">
              <a:buClr>
                <a:srgbClr val="FD796B"/>
              </a:buClr>
              <a:buFont typeface="Wingdings" pitchFamily="2" charset="2"/>
              <a:buChar char="§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Roman Engineering</a:t>
            </a:r>
          </a:p>
          <a:p>
            <a:pPr marL="1311275" lvl="2" indent="-396875" algn="l">
              <a:buClr>
                <a:srgbClr val="003399"/>
              </a:buClr>
              <a:buSzPct val="140000"/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Aqueducts</a:t>
            </a:r>
          </a:p>
          <a:p>
            <a:pPr marL="1311275" lvl="2" indent="-396875" algn="l">
              <a:buClr>
                <a:srgbClr val="003399"/>
              </a:buClr>
              <a:buSzPct val="140000"/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Sewage systems</a:t>
            </a:r>
          </a:p>
          <a:p>
            <a:pPr marL="1311275" lvl="2" indent="-396875" algn="l">
              <a:buClr>
                <a:srgbClr val="003399"/>
              </a:buClr>
              <a:buSzPct val="140000"/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Dams</a:t>
            </a:r>
          </a:p>
          <a:p>
            <a:pPr marL="1311275" lvl="2" indent="-396875" algn="l">
              <a:buClr>
                <a:srgbClr val="003399"/>
              </a:buClr>
              <a:buSzPct val="140000"/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Cement</a:t>
            </a:r>
          </a:p>
          <a:p>
            <a:pPr marL="1311275" lvl="2" indent="-396875" algn="l">
              <a:buClr>
                <a:srgbClr val="003399"/>
              </a:buClr>
              <a:buSzPct val="140000"/>
              <a:buFontTx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Arch</a:t>
            </a:r>
          </a:p>
        </p:txBody>
      </p:sp>
    </p:spTree>
    <p:extLst>
      <p:ext uri="{BB962C8B-B14F-4D97-AF65-F5344CB8AC3E}">
        <p14:creationId xmlns:p14="http://schemas.microsoft.com/office/powerpoint/2010/main" val="267683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6705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Roman Aqueducts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 bwMode="auto">
          <a:xfrm>
            <a:off x="2286000" y="1143000"/>
            <a:ext cx="48133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67056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Roman </a:t>
            </a:r>
            <a:r>
              <a:rPr lang="en-US" sz="48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Colosseum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011988" cy="510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7391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Imperial Roman Road System</a:t>
            </a:r>
          </a:p>
        </p:txBody>
      </p:sp>
      <p:pic>
        <p:nvPicPr>
          <p:cNvPr id="11267" name="Picture 3" descr="map-Roman Roads-14 AD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745</TotalTime>
  <Words>1154</Words>
  <Application>Microsoft Office PowerPoint</Application>
  <PresentationFormat>On-screen Show (4:3)</PresentationFormat>
  <Paragraphs>162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Book Antiqua</vt:lpstr>
      <vt:lpstr>Garamond</vt:lpstr>
      <vt:lpstr>Wingdings</vt:lpstr>
      <vt:lpstr>Hardcover</vt:lpstr>
      <vt:lpstr>The Middle Ages</vt:lpstr>
      <vt:lpstr>Learning Targets</vt:lpstr>
      <vt:lpstr>What were the “Middle Ages?”</vt:lpstr>
      <vt:lpstr>Transforming the Roman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Feudalism</vt:lpstr>
      <vt:lpstr>PowerPoint Presentation</vt:lpstr>
      <vt:lpstr>PowerPoint Presentation</vt:lpstr>
      <vt:lpstr>PowerPoint Presentation</vt:lpstr>
      <vt:lpstr>PowerPoint Presentation</vt:lpstr>
      <vt:lpstr>The Byzantine Empire</vt:lpstr>
      <vt:lpstr>The Crusades</vt:lpstr>
      <vt:lpstr>PowerPoint Presentation</vt:lpstr>
      <vt:lpstr>Feudalism, part II</vt:lpstr>
      <vt:lpstr>Exit Ticket</vt:lpstr>
      <vt:lpstr>Life in the Medieval Cities</vt:lpstr>
      <vt:lpstr>The Power of the Pope</vt:lpstr>
      <vt:lpstr>The Black Death</vt:lpstr>
      <vt:lpstr>A Decline in Church Power</vt:lpstr>
      <vt:lpstr>The Hundred Years War</vt:lpstr>
    </vt:vector>
  </TitlesOfParts>
  <Company>USD497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</dc:title>
  <dc:creator>Phillip L. Mitchell</dc:creator>
  <cp:lastModifiedBy>Dudley, Michael D.</cp:lastModifiedBy>
  <cp:revision>51</cp:revision>
  <dcterms:created xsi:type="dcterms:W3CDTF">2011-08-11T18:16:08Z</dcterms:created>
  <dcterms:modified xsi:type="dcterms:W3CDTF">2016-08-15T14:08:11Z</dcterms:modified>
</cp:coreProperties>
</file>